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sldIdLst>
    <p:sldId id="256" r:id="rId2"/>
    <p:sldId id="258" r:id="rId3"/>
    <p:sldId id="257" r:id="rId4"/>
    <p:sldId id="261" r:id="rId5"/>
    <p:sldId id="262"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1D57DD-ADE2-420B-8453-9B36C9783110}" v="257" dt="2019-09-13T00:35:57.528"/>
    <p1510:client id="{9BFD66AC-5602-4751-9F79-3E4DB8F219E1}" v="558" dt="2019-09-13T00:04:48.279"/>
    <p1510:client id="{A6A8DF4E-4B93-138D-2091-397A277D597A}" v="2126" dt="2019-09-13T00:35:06.144"/>
    <p1510:client id="{DD2932EB-5C59-41E0-904D-C2567340B5E4}" v="3056" dt="2019-09-13T00:36:02.385"/>
    <p1510:client id="{EF5A3138-36A1-2655-C251-A35C8D0C6685}" v="679" dt="2019-09-13T00:33:43.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9/12/2019</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6573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9089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9/12/2019</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6817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9/12/2019</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9279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9/12/2019</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10428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2284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7858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3356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7363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9/12/2019</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38129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9/12/2019</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2495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9/12/2019</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7879198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74" r:id="rId5"/>
    <p:sldLayoutId id="2147483768" r:id="rId6"/>
    <p:sldLayoutId id="2147483769" r:id="rId7"/>
    <p:sldLayoutId id="2147483770" r:id="rId8"/>
    <p:sldLayoutId id="2147483773" r:id="rId9"/>
    <p:sldLayoutId id="2147483771" r:id="rId10"/>
    <p:sldLayoutId id="2147483772" r:id="rId11"/>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Rectangle 1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9235" y="863695"/>
            <a:ext cx="3511233" cy="3779995"/>
          </a:xfrm>
        </p:spPr>
        <p:txBody>
          <a:bodyPr anchor="ctr">
            <a:normAutofit/>
          </a:bodyPr>
          <a:lstStyle/>
          <a:p>
            <a:r>
              <a:rPr lang="en-US">
                <a:solidFill>
                  <a:schemeClr val="tx1"/>
                </a:solidFill>
              </a:rPr>
              <a:t>History of the modern age</a:t>
            </a:r>
          </a:p>
        </p:txBody>
      </p:sp>
      <p:pic>
        <p:nvPicPr>
          <p:cNvPr id="7" name="Picture 3">
            <a:extLst>
              <a:ext uri="{FF2B5EF4-FFF2-40B4-BE49-F238E27FC236}">
                <a16:creationId xmlns:a16="http://schemas.microsoft.com/office/drawing/2014/main" id="{7933201B-DD59-4692-AA4D-E650AF6E8A9D}"/>
              </a:ext>
            </a:extLst>
          </p:cNvPr>
          <p:cNvPicPr>
            <a:picLocks noChangeAspect="1"/>
          </p:cNvPicPr>
          <p:nvPr/>
        </p:nvPicPr>
        <p:blipFill rotWithShape="1">
          <a:blip r:embed="rId2"/>
          <a:srcRect r="26639" b="4"/>
          <a:stretch/>
        </p:blipFill>
        <p:spPr>
          <a:xfrm>
            <a:off x="20" y="10"/>
            <a:ext cx="7537685" cy="6857990"/>
          </a:xfrm>
          <a:prstGeom prst="rect">
            <a:avLst/>
          </a:prstGeom>
        </p:spPr>
      </p:pic>
      <p:sp>
        <p:nvSpPr>
          <p:cNvPr id="8" name="Rectangle 1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5CC6-4A30-4F99-9472-47052BE686FC}"/>
              </a:ext>
            </a:extLst>
          </p:cNvPr>
          <p:cNvSpPr>
            <a:spLocks noGrp="1"/>
          </p:cNvSpPr>
          <p:nvPr>
            <p:ph type="title"/>
          </p:nvPr>
        </p:nvSpPr>
        <p:spPr>
          <a:xfrm>
            <a:off x="581192" y="566962"/>
            <a:ext cx="11029616" cy="512753"/>
          </a:xfrm>
        </p:spPr>
        <p:txBody>
          <a:bodyPr>
            <a:normAutofit fontScale="90000"/>
          </a:bodyPr>
          <a:lstStyle/>
          <a:p>
            <a:r>
              <a:rPr lang="en-US"/>
              <a:t>Inventions of The civil WAR</a:t>
            </a:r>
          </a:p>
        </p:txBody>
      </p:sp>
      <p:sp>
        <p:nvSpPr>
          <p:cNvPr id="3" name="Content Placeholder 2">
            <a:extLst>
              <a:ext uri="{FF2B5EF4-FFF2-40B4-BE49-F238E27FC236}">
                <a16:creationId xmlns:a16="http://schemas.microsoft.com/office/drawing/2014/main" id="{769D3F7F-97B0-416E-B1FB-5112F468C77D}"/>
              </a:ext>
            </a:extLst>
          </p:cNvPr>
          <p:cNvSpPr>
            <a:spLocks noGrp="1"/>
          </p:cNvSpPr>
          <p:nvPr>
            <p:ph idx="1"/>
          </p:nvPr>
        </p:nvSpPr>
        <p:spPr>
          <a:xfrm>
            <a:off x="581192" y="1369929"/>
            <a:ext cx="6949228" cy="4605421"/>
          </a:xfrm>
        </p:spPr>
        <p:txBody>
          <a:bodyPr>
            <a:normAutofit fontScale="92500"/>
          </a:bodyPr>
          <a:lstStyle/>
          <a:p>
            <a:pPr marL="305435" indent="-305435">
              <a:buFont typeface="Wingdings" panose="05020102010507070707" pitchFamily="18" charset="2"/>
              <a:buChar char="§"/>
            </a:pPr>
            <a:r>
              <a:rPr lang="en-US"/>
              <a:t>The Telegraph- The beginning of the telephone, 15000 miles of wire across the coast of the us for military purposes.</a:t>
            </a:r>
          </a:p>
          <a:p>
            <a:pPr marL="305435" indent="-305435">
              <a:buFont typeface="Wingdings" panose="05020102010507070707" pitchFamily="18" charset="2"/>
              <a:buChar char="§"/>
            </a:pPr>
            <a:r>
              <a:rPr lang="en-US"/>
              <a:t>Rail roads- The railroads were first utilized for military purposes during the civil war. President Lincoln encouraged the use of railroads.</a:t>
            </a:r>
          </a:p>
          <a:p>
            <a:pPr marL="305435" indent="-305435">
              <a:buFont typeface="Wingdings" panose="05020102010507070707" pitchFamily="18" charset="2"/>
              <a:buChar char="§"/>
            </a:pPr>
            <a:r>
              <a:rPr lang="en-US"/>
              <a:t>Long range weapons- before the civil war, most militaries used a musket which had a maximum range of 300 ft but  before the start of the civil war they started rifling which would increase the range up to 900ft.</a:t>
            </a:r>
          </a:p>
          <a:p>
            <a:pPr marL="305435" indent="-305435">
              <a:buFont typeface="Wingdings" panose="05020102010507070707" pitchFamily="18" charset="2"/>
              <a:buChar char="§"/>
            </a:pPr>
            <a:r>
              <a:rPr lang="en-US"/>
              <a:t>The Gatling gun- originally created to convince men to stop waging war because of how catastrophic it was. But it had the reverse effect and was used through the civil war and after.</a:t>
            </a:r>
          </a:p>
          <a:p>
            <a:pPr marL="305435" indent="-305435">
              <a:buFont typeface="Wingdings" panose="05020102010507070707" pitchFamily="18" charset="2"/>
              <a:buChar char="§"/>
            </a:pPr>
            <a:r>
              <a:rPr lang="en-US"/>
              <a:t>Torpedoes and naval mines- the south created the naval mine to counteract the blockades of the north. This led to the creation of torpedoes. The success of torpedoes and naval mines led to the invention of grenades and land mines used in later wars.</a:t>
            </a:r>
          </a:p>
          <a:p>
            <a:pPr marL="305435" indent="-305435"/>
            <a:endParaRPr lang="en-US"/>
          </a:p>
          <a:p>
            <a:pPr marL="305435" indent="-305435"/>
            <a:endParaRPr lang="en-US"/>
          </a:p>
        </p:txBody>
      </p:sp>
      <p:pic>
        <p:nvPicPr>
          <p:cNvPr id="4" name="Picture 4">
            <a:extLst>
              <a:ext uri="{FF2B5EF4-FFF2-40B4-BE49-F238E27FC236}">
                <a16:creationId xmlns:a16="http://schemas.microsoft.com/office/drawing/2014/main" id="{5CD7953F-F58D-416E-8607-6594922A68D6}"/>
              </a:ext>
            </a:extLst>
          </p:cNvPr>
          <p:cNvPicPr>
            <a:picLocks noChangeAspect="1"/>
          </p:cNvPicPr>
          <p:nvPr/>
        </p:nvPicPr>
        <p:blipFill>
          <a:blip r:embed="rId2"/>
          <a:stretch>
            <a:fillRect/>
          </a:stretch>
        </p:blipFill>
        <p:spPr>
          <a:xfrm>
            <a:off x="8008949" y="64326"/>
            <a:ext cx="4039214" cy="1676400"/>
          </a:xfrm>
          <a:prstGeom prst="rect">
            <a:avLst/>
          </a:prstGeom>
        </p:spPr>
      </p:pic>
      <p:pic>
        <p:nvPicPr>
          <p:cNvPr id="6" name="Picture 6" descr="A drawing of a cartoon character&#10;&#10;Description generated with high confidence">
            <a:extLst>
              <a:ext uri="{FF2B5EF4-FFF2-40B4-BE49-F238E27FC236}">
                <a16:creationId xmlns:a16="http://schemas.microsoft.com/office/drawing/2014/main" id="{5974B31E-93C0-4584-98A1-643C71B7705D}"/>
              </a:ext>
            </a:extLst>
          </p:cNvPr>
          <p:cNvPicPr>
            <a:picLocks noChangeAspect="1"/>
          </p:cNvPicPr>
          <p:nvPr/>
        </p:nvPicPr>
        <p:blipFill>
          <a:blip r:embed="rId3"/>
          <a:stretch>
            <a:fillRect/>
          </a:stretch>
        </p:blipFill>
        <p:spPr>
          <a:xfrm>
            <a:off x="10058399" y="1586577"/>
            <a:ext cx="2067233" cy="1964201"/>
          </a:xfrm>
          <a:prstGeom prst="rect">
            <a:avLst/>
          </a:prstGeom>
        </p:spPr>
      </p:pic>
      <p:pic>
        <p:nvPicPr>
          <p:cNvPr id="8" name="Picture 8" descr="A close up of a device&#10;&#10;Description generated with high confidence">
            <a:extLst>
              <a:ext uri="{FF2B5EF4-FFF2-40B4-BE49-F238E27FC236}">
                <a16:creationId xmlns:a16="http://schemas.microsoft.com/office/drawing/2014/main" id="{70985ADF-DA94-419B-A1EB-296B295BA71F}"/>
              </a:ext>
            </a:extLst>
          </p:cNvPr>
          <p:cNvPicPr>
            <a:picLocks noChangeAspect="1"/>
          </p:cNvPicPr>
          <p:nvPr/>
        </p:nvPicPr>
        <p:blipFill>
          <a:blip r:embed="rId4"/>
          <a:stretch>
            <a:fillRect/>
          </a:stretch>
        </p:blipFill>
        <p:spPr>
          <a:xfrm>
            <a:off x="9384429" y="4159200"/>
            <a:ext cx="2714625" cy="1685925"/>
          </a:xfrm>
          <a:prstGeom prst="rect">
            <a:avLst/>
          </a:prstGeom>
        </p:spPr>
      </p:pic>
      <p:pic>
        <p:nvPicPr>
          <p:cNvPr id="10" name="Picture 10" descr="A vintage photo of a truck&#10;&#10;Description generated with high confidence">
            <a:extLst>
              <a:ext uri="{FF2B5EF4-FFF2-40B4-BE49-F238E27FC236}">
                <a16:creationId xmlns:a16="http://schemas.microsoft.com/office/drawing/2014/main" id="{4DF1BFE2-8F00-4AA0-A69E-FCF51A532700}"/>
              </a:ext>
            </a:extLst>
          </p:cNvPr>
          <p:cNvPicPr>
            <a:picLocks noChangeAspect="1"/>
          </p:cNvPicPr>
          <p:nvPr/>
        </p:nvPicPr>
        <p:blipFill>
          <a:blip r:embed="rId5"/>
          <a:stretch>
            <a:fillRect/>
          </a:stretch>
        </p:blipFill>
        <p:spPr>
          <a:xfrm>
            <a:off x="7793502" y="2521289"/>
            <a:ext cx="2124974" cy="1500050"/>
          </a:xfrm>
          <a:prstGeom prst="rect">
            <a:avLst/>
          </a:prstGeom>
        </p:spPr>
      </p:pic>
      <p:pic>
        <p:nvPicPr>
          <p:cNvPr id="12" name="Picture 12">
            <a:extLst>
              <a:ext uri="{FF2B5EF4-FFF2-40B4-BE49-F238E27FC236}">
                <a16:creationId xmlns:a16="http://schemas.microsoft.com/office/drawing/2014/main" id="{985D516C-C635-422F-902C-973529D6AA5D}"/>
              </a:ext>
            </a:extLst>
          </p:cNvPr>
          <p:cNvPicPr>
            <a:picLocks noChangeAspect="1"/>
          </p:cNvPicPr>
          <p:nvPr/>
        </p:nvPicPr>
        <p:blipFill>
          <a:blip r:embed="rId6"/>
          <a:stretch>
            <a:fillRect/>
          </a:stretch>
        </p:blipFill>
        <p:spPr>
          <a:xfrm>
            <a:off x="6862916" y="5158633"/>
            <a:ext cx="2509684" cy="1641219"/>
          </a:xfrm>
          <a:prstGeom prst="rect">
            <a:avLst/>
          </a:prstGeom>
        </p:spPr>
      </p:pic>
    </p:spTree>
    <p:extLst>
      <p:ext uri="{BB962C8B-B14F-4D97-AF65-F5344CB8AC3E}">
        <p14:creationId xmlns:p14="http://schemas.microsoft.com/office/powerpoint/2010/main" val="3334733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61C757-A9C9-4FAB-997F-137BD20AF938}"/>
              </a:ext>
            </a:extLst>
          </p:cNvPr>
          <p:cNvSpPr>
            <a:spLocks noGrp="1"/>
          </p:cNvSpPr>
          <p:nvPr>
            <p:ph type="title"/>
          </p:nvPr>
        </p:nvSpPr>
        <p:spPr>
          <a:xfrm>
            <a:off x="4382724" y="702156"/>
            <a:ext cx="7225075" cy="1013800"/>
          </a:xfrm>
        </p:spPr>
        <p:txBody>
          <a:bodyPr>
            <a:normAutofit/>
          </a:bodyPr>
          <a:lstStyle/>
          <a:p>
            <a:r>
              <a:rPr lang="en-US">
                <a:solidFill>
                  <a:schemeClr val="tx2"/>
                </a:solidFill>
              </a:rPr>
              <a:t>Inventions of WWI</a:t>
            </a:r>
          </a:p>
        </p:txBody>
      </p:sp>
      <p:sp>
        <p:nvSpPr>
          <p:cNvPr id="15" name="Rectangle 14">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9" descr="A close up of a mask&#10;&#10;Description generated with very high confidence">
            <a:extLst>
              <a:ext uri="{FF2B5EF4-FFF2-40B4-BE49-F238E27FC236}">
                <a16:creationId xmlns:a16="http://schemas.microsoft.com/office/drawing/2014/main" id="{7D9977C1-2387-4F42-8434-97318987D862}"/>
              </a:ext>
            </a:extLst>
          </p:cNvPr>
          <p:cNvPicPr>
            <a:picLocks noChangeAspect="1"/>
          </p:cNvPicPr>
          <p:nvPr/>
        </p:nvPicPr>
        <p:blipFill rotWithShape="1">
          <a:blip r:embed="rId2"/>
          <a:srcRect l="3621"/>
          <a:stretch/>
        </p:blipFill>
        <p:spPr>
          <a:xfrm>
            <a:off x="446534" y="601201"/>
            <a:ext cx="870981" cy="1374729"/>
          </a:xfrm>
          <a:prstGeom prst="rect">
            <a:avLst/>
          </a:prstGeom>
        </p:spPr>
      </p:pic>
      <p:sp>
        <p:nvSpPr>
          <p:cNvPr id="3" name="Content Placeholder 2">
            <a:extLst>
              <a:ext uri="{FF2B5EF4-FFF2-40B4-BE49-F238E27FC236}">
                <a16:creationId xmlns:a16="http://schemas.microsoft.com/office/drawing/2014/main" id="{779DFC07-CD19-4A56-8D80-6CE601DD8BEC}"/>
              </a:ext>
            </a:extLst>
          </p:cNvPr>
          <p:cNvSpPr>
            <a:spLocks noGrp="1"/>
          </p:cNvSpPr>
          <p:nvPr>
            <p:ph idx="1"/>
          </p:nvPr>
        </p:nvSpPr>
        <p:spPr>
          <a:xfrm>
            <a:off x="3807632" y="1709628"/>
            <a:ext cx="8389639" cy="5141208"/>
          </a:xfrm>
        </p:spPr>
        <p:txBody>
          <a:bodyPr>
            <a:normAutofit/>
          </a:bodyPr>
          <a:lstStyle/>
          <a:p>
            <a:pPr marL="305435" indent="-305435">
              <a:lnSpc>
                <a:spcPct val="90000"/>
              </a:lnSpc>
            </a:pPr>
            <a:r>
              <a:rPr lang="en-US"/>
              <a:t>Tanks: Walter Gordon Wilson and William </a:t>
            </a:r>
            <a:r>
              <a:rPr lang="en-US" err="1"/>
              <a:t>Tritton</a:t>
            </a:r>
            <a:r>
              <a:rPr lang="en-US"/>
              <a:t> invented the Mark 1 tank in 1915 and first saw action in 1916 and changed how the war was fought regarding "No Man's Land"</a:t>
            </a:r>
          </a:p>
          <a:p>
            <a:pPr marL="305435" indent="-305435">
              <a:lnSpc>
                <a:spcPct val="90000"/>
              </a:lnSpc>
            </a:pPr>
            <a:r>
              <a:rPr lang="en-US"/>
              <a:t>Flamethrowers: Invented by Richard Fielder in 1901 and first saw military action in 1911 which changed how troops fought within the trenches.</a:t>
            </a:r>
          </a:p>
          <a:p>
            <a:pPr marL="305435" indent="-305435">
              <a:lnSpc>
                <a:spcPct val="90000"/>
              </a:lnSpc>
            </a:pPr>
            <a:r>
              <a:rPr lang="en-US"/>
              <a:t>Interrupter Gear: Invented by Franz Schneider, or Anthony Fokker and was used to have machine guns shoot out of the plane with increased accuracy</a:t>
            </a:r>
          </a:p>
          <a:p>
            <a:pPr marL="305435" indent="-305435">
              <a:lnSpc>
                <a:spcPct val="90000"/>
              </a:lnSpc>
            </a:pPr>
            <a:r>
              <a:rPr lang="en-US"/>
              <a:t>Depth Charges: Produced by the Royal Navy's Torpedo and Mine School in 1916 and was used to attack the German U-Boats that were terrorizing the allied aircraft</a:t>
            </a:r>
          </a:p>
          <a:p>
            <a:pPr marL="305435" indent="-305435">
              <a:lnSpc>
                <a:spcPct val="90000"/>
              </a:lnSpc>
            </a:pPr>
            <a:r>
              <a:rPr lang="en-US"/>
              <a:t>Hydrophones: Invented in 1914 by Reginald Fessenden, and improved by Paul Langevin, and Constantin </a:t>
            </a:r>
            <a:r>
              <a:rPr lang="en-US" err="1"/>
              <a:t>Chilowsky</a:t>
            </a:r>
            <a:r>
              <a:rPr lang="en-US"/>
              <a:t> and was used to determine the distance and direction of U-Boats</a:t>
            </a:r>
          </a:p>
          <a:p>
            <a:pPr marL="305435" indent="-305435">
              <a:lnSpc>
                <a:spcPct val="90000"/>
              </a:lnSpc>
            </a:pPr>
            <a:r>
              <a:rPr lang="en-US"/>
              <a:t>Gas Mask: Garett Morgan invented the Gas Mask in order to combat the use of chemicals in trench warfare.</a:t>
            </a:r>
          </a:p>
          <a:p>
            <a:pPr marL="305435" indent="-305435">
              <a:lnSpc>
                <a:spcPct val="90000"/>
              </a:lnSpc>
            </a:pPr>
            <a:endParaRPr lang="en-US" sz="1400"/>
          </a:p>
        </p:txBody>
      </p:sp>
      <p:pic>
        <p:nvPicPr>
          <p:cNvPr id="12" name="Picture 13" descr="A vintage photo of a train&#10;&#10;Description generated with high confidence">
            <a:extLst>
              <a:ext uri="{FF2B5EF4-FFF2-40B4-BE49-F238E27FC236}">
                <a16:creationId xmlns:a16="http://schemas.microsoft.com/office/drawing/2014/main" id="{DF15FC72-6BC1-49BF-8372-B2757D16A4D2}"/>
              </a:ext>
            </a:extLst>
          </p:cNvPr>
          <p:cNvPicPr>
            <a:picLocks noChangeAspect="1"/>
          </p:cNvPicPr>
          <p:nvPr/>
        </p:nvPicPr>
        <p:blipFill>
          <a:blip r:embed="rId3"/>
          <a:stretch>
            <a:fillRect/>
          </a:stretch>
        </p:blipFill>
        <p:spPr>
          <a:xfrm>
            <a:off x="439947" y="2028569"/>
            <a:ext cx="2743200" cy="1190597"/>
          </a:xfrm>
          <a:prstGeom prst="rect">
            <a:avLst/>
          </a:prstGeom>
        </p:spPr>
      </p:pic>
      <p:pic>
        <p:nvPicPr>
          <p:cNvPr id="16" name="Picture 17" descr="A picture containing grass, outdoor, baseball, bat&#10;&#10;Description generated with very high confidence">
            <a:extLst>
              <a:ext uri="{FF2B5EF4-FFF2-40B4-BE49-F238E27FC236}">
                <a16:creationId xmlns:a16="http://schemas.microsoft.com/office/drawing/2014/main" id="{9BCB89D2-10DA-4383-82E3-73D2F06E459E}"/>
              </a:ext>
            </a:extLst>
          </p:cNvPr>
          <p:cNvPicPr>
            <a:picLocks noChangeAspect="1"/>
          </p:cNvPicPr>
          <p:nvPr/>
        </p:nvPicPr>
        <p:blipFill>
          <a:blip r:embed="rId4"/>
          <a:stretch>
            <a:fillRect/>
          </a:stretch>
        </p:blipFill>
        <p:spPr>
          <a:xfrm>
            <a:off x="1929890" y="602231"/>
            <a:ext cx="1718634" cy="1196556"/>
          </a:xfrm>
          <a:prstGeom prst="rect">
            <a:avLst/>
          </a:prstGeom>
        </p:spPr>
      </p:pic>
      <p:pic>
        <p:nvPicPr>
          <p:cNvPr id="22" name="Picture 22" descr="A group of people standing around a plane&#10;&#10;Description generated with very high confidence">
            <a:extLst>
              <a:ext uri="{FF2B5EF4-FFF2-40B4-BE49-F238E27FC236}">
                <a16:creationId xmlns:a16="http://schemas.microsoft.com/office/drawing/2014/main" id="{1DE40C2D-EDCB-4BAD-9F5C-D33DB6C63538}"/>
              </a:ext>
            </a:extLst>
          </p:cNvPr>
          <p:cNvPicPr>
            <a:picLocks noChangeAspect="1"/>
          </p:cNvPicPr>
          <p:nvPr/>
        </p:nvPicPr>
        <p:blipFill>
          <a:blip r:embed="rId5"/>
          <a:stretch>
            <a:fillRect/>
          </a:stretch>
        </p:blipFill>
        <p:spPr>
          <a:xfrm>
            <a:off x="219165" y="3295470"/>
            <a:ext cx="2638425" cy="1733550"/>
          </a:xfrm>
          <a:prstGeom prst="rect">
            <a:avLst/>
          </a:prstGeom>
        </p:spPr>
      </p:pic>
      <p:pic>
        <p:nvPicPr>
          <p:cNvPr id="24" name="Picture 24" descr="A picture containing text, transport&#10;&#10;Description generated with high confidence">
            <a:extLst>
              <a:ext uri="{FF2B5EF4-FFF2-40B4-BE49-F238E27FC236}">
                <a16:creationId xmlns:a16="http://schemas.microsoft.com/office/drawing/2014/main" id="{A7CF4028-A14D-4521-83BB-EF0498955B7D}"/>
              </a:ext>
            </a:extLst>
          </p:cNvPr>
          <p:cNvPicPr>
            <a:picLocks noChangeAspect="1"/>
          </p:cNvPicPr>
          <p:nvPr/>
        </p:nvPicPr>
        <p:blipFill>
          <a:blip r:embed="rId6"/>
          <a:stretch>
            <a:fillRect/>
          </a:stretch>
        </p:blipFill>
        <p:spPr>
          <a:xfrm>
            <a:off x="56521" y="5034951"/>
            <a:ext cx="2733675" cy="1676400"/>
          </a:xfrm>
          <a:prstGeom prst="rect">
            <a:avLst/>
          </a:prstGeom>
        </p:spPr>
      </p:pic>
      <p:pic>
        <p:nvPicPr>
          <p:cNvPr id="26" name="Picture 26" descr="A picture containing indoor, kitchen&#10;&#10;Description generated with very high confidence">
            <a:extLst>
              <a:ext uri="{FF2B5EF4-FFF2-40B4-BE49-F238E27FC236}">
                <a16:creationId xmlns:a16="http://schemas.microsoft.com/office/drawing/2014/main" id="{3845827F-1DCB-4190-B7C9-ADD47494911A}"/>
              </a:ext>
            </a:extLst>
          </p:cNvPr>
          <p:cNvPicPr>
            <a:picLocks noChangeAspect="1"/>
          </p:cNvPicPr>
          <p:nvPr/>
        </p:nvPicPr>
        <p:blipFill>
          <a:blip r:embed="rId7"/>
          <a:stretch>
            <a:fillRect/>
          </a:stretch>
        </p:blipFill>
        <p:spPr>
          <a:xfrm>
            <a:off x="3169938" y="3557049"/>
            <a:ext cx="676275" cy="2619375"/>
          </a:xfrm>
          <a:prstGeom prst="rect">
            <a:avLst/>
          </a:prstGeom>
        </p:spPr>
      </p:pic>
    </p:spTree>
    <p:extLst>
      <p:ext uri="{BB962C8B-B14F-4D97-AF65-F5344CB8AC3E}">
        <p14:creationId xmlns:p14="http://schemas.microsoft.com/office/powerpoint/2010/main" val="425765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FFBA-A23F-4772-9474-9BDA6A6D4A14}"/>
              </a:ext>
            </a:extLst>
          </p:cNvPr>
          <p:cNvSpPr>
            <a:spLocks noGrp="1"/>
          </p:cNvSpPr>
          <p:nvPr>
            <p:ph type="title"/>
          </p:nvPr>
        </p:nvSpPr>
        <p:spPr/>
        <p:txBody>
          <a:bodyPr/>
          <a:lstStyle/>
          <a:p>
            <a:r>
              <a:rPr lang="en-US">
                <a:solidFill>
                  <a:schemeClr val="accent1"/>
                </a:solidFill>
              </a:rPr>
              <a:t>WWII</a:t>
            </a:r>
          </a:p>
        </p:txBody>
      </p:sp>
      <p:pic>
        <p:nvPicPr>
          <p:cNvPr id="5" name="Picture 5" descr="A picture containing outdoor, sky, text, road&#10;&#10;Description generated with very high confidence">
            <a:extLst>
              <a:ext uri="{FF2B5EF4-FFF2-40B4-BE49-F238E27FC236}">
                <a16:creationId xmlns:a16="http://schemas.microsoft.com/office/drawing/2014/main" id="{90E1A5D1-5543-429C-B3FA-1B8877A1914A}"/>
              </a:ext>
            </a:extLst>
          </p:cNvPr>
          <p:cNvPicPr>
            <a:picLocks noGrp="1" noChangeAspect="1"/>
          </p:cNvPicPr>
          <p:nvPr>
            <p:ph idx="1"/>
          </p:nvPr>
        </p:nvPicPr>
        <p:blipFill>
          <a:blip r:embed="rId2"/>
          <a:stretch>
            <a:fillRect/>
          </a:stretch>
        </p:blipFill>
        <p:spPr>
          <a:xfrm>
            <a:off x="587720" y="2841887"/>
            <a:ext cx="3272312" cy="3073761"/>
          </a:xfrm>
          <a:prstGeom prst="rect">
            <a:avLst/>
          </a:prstGeom>
        </p:spPr>
      </p:pic>
      <p:pic>
        <p:nvPicPr>
          <p:cNvPr id="7" name="Picture 7">
            <a:extLst>
              <a:ext uri="{FF2B5EF4-FFF2-40B4-BE49-F238E27FC236}">
                <a16:creationId xmlns:a16="http://schemas.microsoft.com/office/drawing/2014/main" id="{AD05C683-0744-4BF5-9708-F7B16006B0DB}"/>
              </a:ext>
            </a:extLst>
          </p:cNvPr>
          <p:cNvPicPr>
            <a:picLocks noChangeAspect="1"/>
          </p:cNvPicPr>
          <p:nvPr/>
        </p:nvPicPr>
        <p:blipFill>
          <a:blip r:embed="rId3"/>
          <a:stretch>
            <a:fillRect/>
          </a:stretch>
        </p:blipFill>
        <p:spPr>
          <a:xfrm>
            <a:off x="8561995" y="4728787"/>
            <a:ext cx="3628104" cy="2134753"/>
          </a:xfrm>
          <a:prstGeom prst="rect">
            <a:avLst/>
          </a:prstGeom>
        </p:spPr>
      </p:pic>
      <p:sp>
        <p:nvSpPr>
          <p:cNvPr id="4" name="Text Placeholder 3">
            <a:extLst>
              <a:ext uri="{FF2B5EF4-FFF2-40B4-BE49-F238E27FC236}">
                <a16:creationId xmlns:a16="http://schemas.microsoft.com/office/drawing/2014/main" id="{1B97F163-CDC6-4DAC-82F7-9771132E4CC7}"/>
              </a:ext>
            </a:extLst>
          </p:cNvPr>
          <p:cNvSpPr>
            <a:spLocks noGrp="1"/>
          </p:cNvSpPr>
          <p:nvPr>
            <p:ph type="body" sz="half" idx="2"/>
          </p:nvPr>
        </p:nvSpPr>
        <p:spPr>
          <a:xfrm>
            <a:off x="4196856" y="599816"/>
            <a:ext cx="7886529" cy="5742133"/>
          </a:xfrm>
        </p:spPr>
        <p:txBody>
          <a:bodyPr>
            <a:normAutofit lnSpcReduction="10000"/>
          </a:bodyPr>
          <a:lstStyle/>
          <a:p>
            <a:r>
              <a:rPr lang="en-US" sz="2400" b="1" u="sng">
                <a:solidFill>
                  <a:schemeClr val="accent1"/>
                </a:solidFill>
                <a:highlight>
                  <a:srgbClr val="C0C0C0"/>
                </a:highlight>
                <a:latin typeface="Times New Roman"/>
                <a:ea typeface="+mn-lt"/>
                <a:cs typeface="+mn-lt"/>
              </a:rPr>
              <a:t>Top inventions and technical innovations of World War 2.</a:t>
            </a:r>
            <a:endParaRPr lang="en-US" sz="2400" b="1" u="sng">
              <a:solidFill>
                <a:schemeClr val="accent1"/>
              </a:solidFill>
              <a:highlight>
                <a:srgbClr val="C0C0C0"/>
              </a:highlight>
              <a:latin typeface="Times New Roman"/>
              <a:cs typeface="Times New Roman"/>
            </a:endParaRPr>
          </a:p>
          <a:p>
            <a:pPr marL="285750" indent="-285750">
              <a:buFont typeface="Arial"/>
              <a:buChar char="•"/>
            </a:pPr>
            <a:r>
              <a:rPr lang="en-US" sz="1800">
                <a:solidFill>
                  <a:schemeClr val="accent1"/>
                </a:solidFill>
                <a:highlight>
                  <a:srgbClr val="C0C0C0"/>
                </a:highlight>
                <a:latin typeface="Times New Roman"/>
                <a:ea typeface="+mn-lt"/>
                <a:cs typeface="+mn-lt"/>
              </a:rPr>
              <a:t>Radio navigation and landing.</a:t>
            </a:r>
            <a:r>
              <a:rPr lang="en-US" sz="1800">
                <a:solidFill>
                  <a:schemeClr val="accent1"/>
                </a:solidFill>
                <a:highlight>
                  <a:srgbClr val="C0C0C0"/>
                </a:highlight>
                <a:ea typeface="+mn-lt"/>
                <a:cs typeface="+mn-lt"/>
              </a:rPr>
              <a:t>In order to help the crews, several navigation </a:t>
            </a:r>
            <a:r>
              <a:rPr lang="en-US" sz="1800">
                <a:solidFill>
                  <a:schemeClr val="accent1"/>
                </a:solidFill>
                <a:highlight>
                  <a:srgbClr val="C0C0C0"/>
                </a:highlight>
                <a:latin typeface="Times New Roman"/>
                <a:ea typeface="+mn-lt"/>
                <a:cs typeface="+mn-lt"/>
              </a:rPr>
              <a:t>systems were created For </a:t>
            </a:r>
            <a:br>
              <a:rPr lang="en-US" sz="1800">
                <a:highlight>
                  <a:srgbClr val="C0C0C0"/>
                </a:highlight>
                <a:latin typeface="Times New Roman"/>
                <a:ea typeface="+mn-lt"/>
                <a:cs typeface="+mn-lt"/>
              </a:rPr>
            </a:br>
            <a:r>
              <a:rPr lang="en-US" sz="1800">
                <a:solidFill>
                  <a:schemeClr val="accent1"/>
                </a:solidFill>
                <a:highlight>
                  <a:srgbClr val="C0C0C0"/>
                </a:highlight>
                <a:latin typeface="Times New Roman"/>
                <a:ea typeface="+mn-lt"/>
                <a:cs typeface="+mn-lt"/>
              </a:rPr>
              <a:t>accurate blind bombing, the systems Oboe and Gee-H (radio-based systems) were </a:t>
            </a:r>
            <a:br>
              <a:rPr lang="en-US" sz="1800">
                <a:highlight>
                  <a:srgbClr val="C0C0C0"/>
                </a:highlight>
                <a:latin typeface="Times New Roman"/>
                <a:ea typeface="+mn-lt"/>
                <a:cs typeface="+mn-lt"/>
              </a:rPr>
            </a:br>
            <a:r>
              <a:rPr lang="en-US" sz="1800">
                <a:solidFill>
                  <a:schemeClr val="accent1"/>
                </a:solidFill>
                <a:highlight>
                  <a:srgbClr val="C0C0C0"/>
                </a:highlight>
                <a:latin typeface="Times New Roman"/>
                <a:ea typeface="+mn-lt"/>
                <a:cs typeface="+mn-lt"/>
              </a:rPr>
              <a:t>used, although these could only be used by a very number of planes at once.</a:t>
            </a:r>
            <a:endParaRPr lang="en-US">
              <a:solidFill>
                <a:schemeClr val="accent1"/>
              </a:solidFill>
              <a:highlight>
                <a:srgbClr val="C0C0C0"/>
              </a:highlight>
              <a:latin typeface="Times New Roman"/>
              <a:cs typeface="Times New Roman"/>
            </a:endParaRPr>
          </a:p>
          <a:p>
            <a:pPr marL="285750" indent="-285750">
              <a:buFont typeface="Arial"/>
              <a:buChar char="•"/>
            </a:pPr>
            <a:r>
              <a:rPr lang="en-US" sz="1800">
                <a:solidFill>
                  <a:schemeClr val="accent1"/>
                </a:solidFill>
                <a:highlight>
                  <a:srgbClr val="C0C0C0"/>
                </a:highlight>
                <a:latin typeface="Times New Roman"/>
                <a:ea typeface="+mn-lt"/>
                <a:cs typeface="+mn-lt"/>
              </a:rPr>
              <a:t>Penicillin.. </a:t>
            </a:r>
            <a:r>
              <a:rPr lang="en-US" sz="1800">
                <a:solidFill>
                  <a:schemeClr val="accent1"/>
                </a:solidFill>
                <a:highlight>
                  <a:srgbClr val="C0C0C0"/>
                </a:highlight>
                <a:ea typeface="+mn-lt"/>
                <a:cs typeface="+mn-lt"/>
              </a:rPr>
              <a:t>World War II saw major advances in medical technology including </a:t>
            </a:r>
            <a:r>
              <a:rPr lang="en-US" sz="1800">
                <a:solidFill>
                  <a:schemeClr val="accent1"/>
                </a:solidFill>
                <a:highlight>
                  <a:srgbClr val="C0C0C0"/>
                </a:highlight>
                <a:latin typeface="Times New Roman"/>
                <a:ea typeface="+mn-lt"/>
                <a:cs typeface="+mn-lt"/>
              </a:rPr>
              <a:t>the mass production of penicillin. On March 14, 1942, U.S. made-penicillin was used to successfully treat the first patient for septicemia, or blood poisoning.</a:t>
            </a:r>
            <a:endParaRPr lang="en-US">
              <a:solidFill>
                <a:schemeClr val="accent1"/>
              </a:solidFill>
              <a:highlight>
                <a:srgbClr val="C0C0C0"/>
              </a:highlight>
              <a:latin typeface="Times New Roman"/>
              <a:ea typeface="+mn-lt"/>
              <a:cs typeface="Times New Roman"/>
            </a:endParaRPr>
          </a:p>
          <a:p>
            <a:pPr marL="285750" indent="-285750">
              <a:buFont typeface="Arial"/>
              <a:buChar char="•"/>
            </a:pPr>
            <a:r>
              <a:rPr lang="en-US" sz="1800">
                <a:solidFill>
                  <a:schemeClr val="accent1"/>
                </a:solidFill>
                <a:highlight>
                  <a:srgbClr val="C0C0C0"/>
                </a:highlight>
                <a:latin typeface="Times New Roman"/>
                <a:ea typeface="+mn-lt"/>
                <a:cs typeface="+mn-lt"/>
              </a:rPr>
              <a:t>synthetic rubber and oil. When the natural rubber supply from Southeast Asia was cut off at the beginning of World War II, the United States and its allies faced the loss of a strategic material. With U.S. government sponsorship, a consortium of companies involved in rubber research and production united in a unique spirit of technical cooperation and dedication to produce a general purpose synthetic rubber, GR-S (Government Rubber-Styrene)</a:t>
            </a:r>
            <a:endParaRPr lang="en-US">
              <a:solidFill>
                <a:schemeClr val="accent1"/>
              </a:solidFill>
              <a:highlight>
                <a:srgbClr val="C0C0C0"/>
              </a:highlight>
              <a:latin typeface="Times New Roman"/>
              <a:ea typeface="+mn-lt"/>
              <a:cs typeface="Times New Roman"/>
            </a:endParaRPr>
          </a:p>
          <a:p>
            <a:pPr marL="285750" indent="-285750">
              <a:buFont typeface="Arial"/>
              <a:buChar char="•"/>
            </a:pPr>
            <a:r>
              <a:rPr lang="en-US" sz="1800">
                <a:solidFill>
                  <a:schemeClr val="accent1"/>
                </a:solidFill>
                <a:highlight>
                  <a:srgbClr val="C0C0C0"/>
                </a:highlight>
                <a:latin typeface="Times New Roman"/>
                <a:ea typeface="+mn-lt"/>
                <a:cs typeface="+mn-lt"/>
              </a:rPr>
              <a:t>Radar.</a:t>
            </a:r>
            <a:endParaRPr lang="en-US">
              <a:solidFill>
                <a:schemeClr val="accent1"/>
              </a:solidFill>
              <a:highlight>
                <a:srgbClr val="C0C0C0"/>
              </a:highlight>
              <a:latin typeface="Times New Roman"/>
              <a:cs typeface="Times New Roman"/>
            </a:endParaRPr>
          </a:p>
          <a:p>
            <a:pPr marL="285750" indent="-285750">
              <a:buFont typeface="Arial"/>
              <a:buChar char="•"/>
            </a:pPr>
            <a:r>
              <a:rPr lang="en-US" sz="1800">
                <a:solidFill>
                  <a:schemeClr val="accent1"/>
                </a:solidFill>
                <a:highlight>
                  <a:srgbClr val="C0C0C0"/>
                </a:highlight>
                <a:latin typeface="Times New Roman"/>
                <a:ea typeface="+mn-lt"/>
                <a:cs typeface="+mn-lt"/>
              </a:rPr>
              <a:t>V-2 (space travel) and jet engines.</a:t>
            </a:r>
            <a:endParaRPr lang="en-US">
              <a:solidFill>
                <a:schemeClr val="accent1"/>
              </a:solidFill>
              <a:highlight>
                <a:srgbClr val="C0C0C0"/>
              </a:highlight>
              <a:latin typeface="Times New Roman"/>
              <a:cs typeface="Times New Roman"/>
            </a:endParaRPr>
          </a:p>
          <a:p>
            <a:pPr marL="285750" indent="-285750">
              <a:buFont typeface="Arial"/>
              <a:buChar char="•"/>
            </a:pPr>
            <a:r>
              <a:rPr lang="en-US" sz="1800">
                <a:solidFill>
                  <a:schemeClr val="accent1"/>
                </a:solidFill>
                <a:highlight>
                  <a:srgbClr val="C0C0C0"/>
                </a:highlight>
                <a:latin typeface="Times New Roman"/>
                <a:cs typeface="Times New Roman"/>
              </a:rPr>
              <a:t>The Manhattan project atomic bomb </a:t>
            </a:r>
            <a:endParaRPr lang="en-US">
              <a:solidFill>
                <a:schemeClr val="accent1"/>
              </a:solidFill>
              <a:highlight>
                <a:srgbClr val="C0C0C0"/>
              </a:highlight>
              <a:latin typeface="Times New Roman"/>
              <a:cs typeface="Times New Roman"/>
            </a:endParaRPr>
          </a:p>
          <a:p>
            <a:endParaRPr lang="en-US" sz="1800">
              <a:solidFill>
                <a:schemeClr val="tx1"/>
              </a:solidFill>
            </a:endParaRPr>
          </a:p>
        </p:txBody>
      </p:sp>
    </p:spTree>
    <p:extLst>
      <p:ext uri="{BB962C8B-B14F-4D97-AF65-F5344CB8AC3E}">
        <p14:creationId xmlns:p14="http://schemas.microsoft.com/office/powerpoint/2010/main" val="1552860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0A86B-2912-4162-970B-C7F129F1399F}"/>
              </a:ext>
            </a:extLst>
          </p:cNvPr>
          <p:cNvSpPr>
            <a:spLocks noGrp="1"/>
          </p:cNvSpPr>
          <p:nvPr>
            <p:ph idx="1"/>
          </p:nvPr>
        </p:nvSpPr>
        <p:spPr>
          <a:xfrm>
            <a:off x="4175799" y="589894"/>
            <a:ext cx="6650991" cy="4658216"/>
          </a:xfrm>
        </p:spPr>
        <p:txBody>
          <a:bodyPr/>
          <a:lstStyle/>
          <a:p>
            <a:pPr marL="305435" indent="-305435"/>
            <a:r>
              <a:rPr lang="en-US"/>
              <a:t>Portable cameras/ recording devices- these devices were largely spread for the use of espionage amongst spies and military personnel.</a:t>
            </a:r>
          </a:p>
          <a:p>
            <a:pPr marL="305435" indent="-305435"/>
            <a:r>
              <a:rPr lang="en-US"/>
              <a:t>The ARPAnet- a network of communications widely used by the military across the US on servers to help protect against nuclear war. </a:t>
            </a:r>
          </a:p>
          <a:p>
            <a:pPr marL="305435" indent="-305435"/>
            <a:r>
              <a:rPr lang="en-US"/>
              <a:t>Nuclear power- a result of the mass production of nuclear weapons. A highly efficient yet wasteful source of energy.</a:t>
            </a:r>
          </a:p>
          <a:p>
            <a:pPr marL="305435" indent="-305435"/>
            <a:r>
              <a:rPr lang="en-US"/>
              <a:t>Space tech- the government dumped billions of dollars into the space programs, mostly for military purposes. This would allow them to place satellites for surveillance strategically.</a:t>
            </a:r>
          </a:p>
        </p:txBody>
      </p:sp>
      <p:pic>
        <p:nvPicPr>
          <p:cNvPr id="7" name="Picture 7" descr="A close up of electronics&#10;&#10;Description generated with high confidence">
            <a:extLst>
              <a:ext uri="{FF2B5EF4-FFF2-40B4-BE49-F238E27FC236}">
                <a16:creationId xmlns:a16="http://schemas.microsoft.com/office/drawing/2014/main" id="{9030CDD2-7F81-4F4B-A7A2-2CE7A9DFF2AE}"/>
              </a:ext>
            </a:extLst>
          </p:cNvPr>
          <p:cNvPicPr>
            <a:picLocks noChangeAspect="1"/>
          </p:cNvPicPr>
          <p:nvPr/>
        </p:nvPicPr>
        <p:blipFill>
          <a:blip r:embed="rId2"/>
          <a:stretch>
            <a:fillRect/>
          </a:stretch>
        </p:blipFill>
        <p:spPr>
          <a:xfrm>
            <a:off x="427857" y="4299309"/>
            <a:ext cx="2143125" cy="2143125"/>
          </a:xfrm>
          <a:prstGeom prst="rect">
            <a:avLst/>
          </a:prstGeom>
        </p:spPr>
      </p:pic>
      <p:pic>
        <p:nvPicPr>
          <p:cNvPr id="9" name="Picture 9">
            <a:extLst>
              <a:ext uri="{FF2B5EF4-FFF2-40B4-BE49-F238E27FC236}">
                <a16:creationId xmlns:a16="http://schemas.microsoft.com/office/drawing/2014/main" id="{3DEABAD5-D13D-4DD4-BA8F-2D4D532289EF}"/>
              </a:ext>
            </a:extLst>
          </p:cNvPr>
          <p:cNvPicPr>
            <a:picLocks noChangeAspect="1"/>
          </p:cNvPicPr>
          <p:nvPr/>
        </p:nvPicPr>
        <p:blipFill>
          <a:blip r:embed="rId3"/>
          <a:stretch>
            <a:fillRect/>
          </a:stretch>
        </p:blipFill>
        <p:spPr>
          <a:xfrm>
            <a:off x="9717297" y="4381500"/>
            <a:ext cx="2476500" cy="2667000"/>
          </a:xfrm>
          <a:prstGeom prst="rect">
            <a:avLst/>
          </a:prstGeom>
        </p:spPr>
      </p:pic>
      <p:pic>
        <p:nvPicPr>
          <p:cNvPr id="13" name="Picture 13" descr="A picture containing monitor, screen, television, indoor&#10;&#10;Description generated with very high confidence">
            <a:extLst>
              <a:ext uri="{FF2B5EF4-FFF2-40B4-BE49-F238E27FC236}">
                <a16:creationId xmlns:a16="http://schemas.microsoft.com/office/drawing/2014/main" id="{F5ED3857-B9D1-4185-8979-7302DBE64DB1}"/>
              </a:ext>
            </a:extLst>
          </p:cNvPr>
          <p:cNvPicPr>
            <a:picLocks noChangeAspect="1"/>
          </p:cNvPicPr>
          <p:nvPr/>
        </p:nvPicPr>
        <p:blipFill>
          <a:blip r:embed="rId4"/>
          <a:stretch>
            <a:fillRect/>
          </a:stretch>
        </p:blipFill>
        <p:spPr>
          <a:xfrm>
            <a:off x="799381" y="815714"/>
            <a:ext cx="2743200" cy="2724912"/>
          </a:xfrm>
          <a:prstGeom prst="rect">
            <a:avLst/>
          </a:prstGeom>
        </p:spPr>
      </p:pic>
      <p:sp>
        <p:nvSpPr>
          <p:cNvPr id="2" name="Title 1">
            <a:extLst>
              <a:ext uri="{FF2B5EF4-FFF2-40B4-BE49-F238E27FC236}">
                <a16:creationId xmlns:a16="http://schemas.microsoft.com/office/drawing/2014/main" id="{876292F0-67EA-4F0C-890C-FE1986CCB13E}"/>
              </a:ext>
            </a:extLst>
          </p:cNvPr>
          <p:cNvSpPr>
            <a:spLocks noGrp="1"/>
          </p:cNvSpPr>
          <p:nvPr>
            <p:ph type="title"/>
          </p:nvPr>
        </p:nvSpPr>
        <p:spPr>
          <a:xfrm>
            <a:off x="868499" y="976582"/>
            <a:ext cx="3031852" cy="1722419"/>
          </a:xfrm>
        </p:spPr>
        <p:txBody>
          <a:bodyPr/>
          <a:lstStyle/>
          <a:p>
            <a:r>
              <a:rPr lang="en-US"/>
              <a:t>Inventions of the Cold war </a:t>
            </a:r>
          </a:p>
        </p:txBody>
      </p:sp>
      <p:pic>
        <p:nvPicPr>
          <p:cNvPr id="6" name="Picture 7" descr="A picture containing table&#10;&#10;Description generated with high confidence">
            <a:extLst>
              <a:ext uri="{FF2B5EF4-FFF2-40B4-BE49-F238E27FC236}">
                <a16:creationId xmlns:a16="http://schemas.microsoft.com/office/drawing/2014/main" id="{DED35ACD-02D6-40AD-B880-D9F95043CDDC}"/>
              </a:ext>
            </a:extLst>
          </p:cNvPr>
          <p:cNvPicPr>
            <a:picLocks noChangeAspect="1"/>
          </p:cNvPicPr>
          <p:nvPr/>
        </p:nvPicPr>
        <p:blipFill>
          <a:blip r:embed="rId5"/>
          <a:stretch>
            <a:fillRect/>
          </a:stretch>
        </p:blipFill>
        <p:spPr>
          <a:xfrm>
            <a:off x="4871884" y="5291033"/>
            <a:ext cx="2743200" cy="1536192"/>
          </a:xfrm>
          <a:prstGeom prst="rect">
            <a:avLst/>
          </a:prstGeom>
        </p:spPr>
      </p:pic>
    </p:spTree>
    <p:extLst>
      <p:ext uri="{BB962C8B-B14F-4D97-AF65-F5344CB8AC3E}">
        <p14:creationId xmlns:p14="http://schemas.microsoft.com/office/powerpoint/2010/main" val="114709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7F8016E-837B-4C70-B44C-E1627C028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B9C6062-B8DD-49CC-9F05-D6DF7ABB6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F846FCA-97FF-4271-8B97-C14BD3AA9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ADB08581-279A-478B-83DD-945E4CB34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E40D98-2DD7-4DBC-9170-584D5BA2D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457200"/>
            <a:ext cx="750722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56F5A787-B406-4A79-B561-57041C4B0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B5DA3B2-5615-48E0-B12D-1671ED36D813}"/>
              </a:ext>
            </a:extLst>
          </p:cNvPr>
          <p:cNvSpPr>
            <a:spLocks noGrp="1"/>
          </p:cNvSpPr>
          <p:nvPr>
            <p:ph type="title"/>
          </p:nvPr>
        </p:nvSpPr>
        <p:spPr>
          <a:xfrm>
            <a:off x="764884" y="1131195"/>
            <a:ext cx="6855114" cy="1247938"/>
          </a:xfrm>
        </p:spPr>
        <p:txBody>
          <a:bodyPr vert="horz" lIns="91440" tIns="45720" rIns="91440" bIns="45720" rtlCol="0" anchor="ctr">
            <a:normAutofit/>
          </a:bodyPr>
          <a:lstStyle/>
          <a:p>
            <a:r>
              <a:rPr lang="en-US" b="0" kern="1200" cap="all">
                <a:solidFill>
                  <a:srgbClr val="FFFFFF"/>
                </a:solidFill>
                <a:latin typeface="+mj-lt"/>
                <a:ea typeface="+mj-ea"/>
                <a:cs typeface="+mj-cs"/>
              </a:rPr>
              <a:t>Inventions during the Baby Boomer</a:t>
            </a:r>
          </a:p>
        </p:txBody>
      </p:sp>
      <p:pic>
        <p:nvPicPr>
          <p:cNvPr id="6" name="Picture 6" descr="A picture containing indoor, wall, sitting, electronics&#10;&#10;Description generated with very high confidence">
            <a:extLst>
              <a:ext uri="{FF2B5EF4-FFF2-40B4-BE49-F238E27FC236}">
                <a16:creationId xmlns:a16="http://schemas.microsoft.com/office/drawing/2014/main" id="{620B1B57-7E81-4454-9092-7E9981EC8D52}"/>
              </a:ext>
            </a:extLst>
          </p:cNvPr>
          <p:cNvPicPr>
            <a:picLocks noChangeAspect="1"/>
          </p:cNvPicPr>
          <p:nvPr/>
        </p:nvPicPr>
        <p:blipFill>
          <a:blip r:embed="rId2"/>
          <a:stretch>
            <a:fillRect/>
          </a:stretch>
        </p:blipFill>
        <p:spPr>
          <a:xfrm>
            <a:off x="8579432" y="321734"/>
            <a:ext cx="2818067" cy="1916286"/>
          </a:xfrm>
          <a:prstGeom prst="rect">
            <a:avLst/>
          </a:prstGeom>
        </p:spPr>
      </p:pic>
      <p:sp>
        <p:nvSpPr>
          <p:cNvPr id="5" name="TextBox 4">
            <a:extLst>
              <a:ext uri="{FF2B5EF4-FFF2-40B4-BE49-F238E27FC236}">
                <a16:creationId xmlns:a16="http://schemas.microsoft.com/office/drawing/2014/main" id="{ABCA9CB2-CD92-40BC-AA62-815AFD9717FA}"/>
              </a:ext>
            </a:extLst>
          </p:cNvPr>
          <p:cNvSpPr txBox="1"/>
          <p:nvPr/>
        </p:nvSpPr>
        <p:spPr>
          <a:xfrm>
            <a:off x="764883" y="2438400"/>
            <a:ext cx="6855115" cy="349574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700">
                <a:solidFill>
                  <a:srgbClr val="FFFFFF"/>
                </a:solidFill>
              </a:rPr>
              <a:t>•</a:t>
            </a:r>
            <a:r>
              <a:rPr lang="en-US" sz="1700" b="1" u="sng">
                <a:solidFill>
                  <a:srgbClr val="FFFFFF"/>
                </a:solidFill>
              </a:rPr>
              <a:t>DNA Fingerprinting</a:t>
            </a:r>
            <a:r>
              <a:rPr lang="en-US" sz="1700">
                <a:solidFill>
                  <a:srgbClr val="FFFFFF"/>
                </a:solidFill>
              </a:rPr>
              <a:t>- Invented in 1950 by Sir Alec Jefferies. Without this t</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700">
                <a:solidFill>
                  <a:srgbClr val="FFFFFF"/>
                </a:solidFill>
              </a:rPr>
              <a:t>•</a:t>
            </a:r>
            <a:r>
              <a:rPr lang="en-US" sz="1700" b="1" u="sng">
                <a:solidFill>
                  <a:srgbClr val="FFFFFF"/>
                </a:solidFill>
              </a:rPr>
              <a:t>Apple II-</a:t>
            </a:r>
            <a:r>
              <a:rPr lang="en-US" sz="1700">
                <a:solidFill>
                  <a:srgbClr val="FFFFFF"/>
                </a:solidFill>
              </a:rPr>
              <a:t>Created by Steve Jobs in 1955 which is known as "the most personal Computer"</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700">
                <a:solidFill>
                  <a:srgbClr val="FFFFFF"/>
                </a:solidFill>
              </a:rPr>
              <a:t>•</a:t>
            </a:r>
            <a:r>
              <a:rPr lang="en-US" sz="1700" b="1" u="sng">
                <a:solidFill>
                  <a:srgbClr val="FFFFFF"/>
                </a:solidFill>
              </a:rPr>
              <a:t>The World Wide Web</a:t>
            </a:r>
            <a:r>
              <a:rPr lang="en-US" sz="1700">
                <a:solidFill>
                  <a:srgbClr val="FFFFFF"/>
                </a:solidFill>
              </a:rPr>
              <a:t>-</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700" b="1" u="sng">
                <a:solidFill>
                  <a:srgbClr val="FFFFFF"/>
                </a:solidFill>
              </a:rPr>
              <a:t>Free shipping</a:t>
            </a:r>
            <a:r>
              <a:rPr lang="en-US" sz="1700">
                <a:solidFill>
                  <a:srgbClr val="FFFFFF"/>
                </a:solidFill>
              </a:rPr>
              <a:t>- invented in 1964 by Sir Tim Berners Lee. Without him there would be no Amazon prime </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700" b="1" u="sng">
                <a:solidFill>
                  <a:srgbClr val="FFFFFF"/>
                </a:solidFill>
              </a:rPr>
              <a:t>The Universal Service Port(AKA USB)</a:t>
            </a:r>
            <a:r>
              <a:rPr lang="en-US" sz="1700">
                <a:solidFill>
                  <a:srgbClr val="FFFFFF"/>
                </a:solidFill>
              </a:rPr>
              <a:t>-  Invented by Ajay Bhatt without this there would be a lot of memory loss literally and figuratively </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700" b="1" u="sng">
                <a:solidFill>
                  <a:srgbClr val="FFFFFF"/>
                </a:solidFill>
              </a:rPr>
              <a:t>The Ethernet cable</a:t>
            </a:r>
            <a:r>
              <a:rPr lang="en-US" sz="1700">
                <a:solidFill>
                  <a:srgbClr val="FFFFFF"/>
                </a:solidFill>
              </a:rPr>
              <a:t>- Born by Robert Metcalfe in 1946 helps with connections to the internet </a:t>
            </a:r>
          </a:p>
          <a:p>
            <a:pPr defTabSz="457200">
              <a:lnSpc>
                <a:spcPct val="90000"/>
              </a:lnSpc>
              <a:spcBef>
                <a:spcPct val="20000"/>
              </a:spcBef>
              <a:spcAft>
                <a:spcPts val="600"/>
              </a:spcAft>
              <a:buClr>
                <a:schemeClr val="accent1"/>
              </a:buClr>
              <a:buSzPct val="92000"/>
              <a:buFont typeface="Wingdings 2" panose="05020102010507070707" pitchFamily="18" charset="2"/>
              <a:buChar char=""/>
            </a:pPr>
            <a:endParaRPr lang="en-US" sz="1700">
              <a:solidFill>
                <a:srgbClr val="FFFFFF"/>
              </a:solidFill>
            </a:endParaRPr>
          </a:p>
        </p:txBody>
      </p:sp>
      <p:pic>
        <p:nvPicPr>
          <p:cNvPr id="3" name="Picture 3" descr="A close up of a logo&#10;&#10;Description generated with very high confidence">
            <a:extLst>
              <a:ext uri="{FF2B5EF4-FFF2-40B4-BE49-F238E27FC236}">
                <a16:creationId xmlns:a16="http://schemas.microsoft.com/office/drawing/2014/main" id="{76874373-BA3F-42D4-9417-13DEE567B481}"/>
              </a:ext>
            </a:extLst>
          </p:cNvPr>
          <p:cNvPicPr>
            <a:picLocks noChangeAspect="1"/>
          </p:cNvPicPr>
          <p:nvPr/>
        </p:nvPicPr>
        <p:blipFill>
          <a:blip r:embed="rId3"/>
          <a:stretch>
            <a:fillRect/>
          </a:stretch>
        </p:blipFill>
        <p:spPr>
          <a:xfrm>
            <a:off x="9032543" y="2379134"/>
            <a:ext cx="1911841" cy="1936042"/>
          </a:xfrm>
          <a:prstGeom prst="rect">
            <a:avLst/>
          </a:prstGeom>
        </p:spPr>
      </p:pic>
      <p:pic>
        <p:nvPicPr>
          <p:cNvPr id="8" name="Picture 8" descr="A picture containing cable, connector, indoor, toothbrush&#10;&#10;Description generated with very high confidence">
            <a:extLst>
              <a:ext uri="{FF2B5EF4-FFF2-40B4-BE49-F238E27FC236}">
                <a16:creationId xmlns:a16="http://schemas.microsoft.com/office/drawing/2014/main" id="{5EF7A3D2-20E4-4CBC-A166-F9F7D661B218}"/>
              </a:ext>
            </a:extLst>
          </p:cNvPr>
          <p:cNvPicPr>
            <a:picLocks noChangeAspect="1"/>
          </p:cNvPicPr>
          <p:nvPr/>
        </p:nvPicPr>
        <p:blipFill>
          <a:blip r:embed="rId4"/>
          <a:stretch>
            <a:fillRect/>
          </a:stretch>
        </p:blipFill>
        <p:spPr>
          <a:xfrm>
            <a:off x="8547645" y="4476043"/>
            <a:ext cx="2881639" cy="1916290"/>
          </a:xfrm>
          <a:prstGeom prst="rect">
            <a:avLst/>
          </a:prstGeom>
        </p:spPr>
      </p:pic>
    </p:spTree>
    <p:extLst>
      <p:ext uri="{BB962C8B-B14F-4D97-AF65-F5344CB8AC3E}">
        <p14:creationId xmlns:p14="http://schemas.microsoft.com/office/powerpoint/2010/main" val="205667666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AA3E-8A03-425B-8B4F-D8A42C783745}"/>
              </a:ext>
            </a:extLst>
          </p:cNvPr>
          <p:cNvSpPr>
            <a:spLocks noGrp="1"/>
          </p:cNvSpPr>
          <p:nvPr>
            <p:ph type="title"/>
          </p:nvPr>
        </p:nvSpPr>
        <p:spPr/>
        <p:txBody>
          <a:bodyPr/>
          <a:lstStyle/>
          <a:p>
            <a:br>
              <a:rPr lang="en-US"/>
            </a:br>
            <a:r>
              <a:rPr lang="en-US"/>
              <a:t>Biblography </a:t>
            </a:r>
          </a:p>
        </p:txBody>
      </p:sp>
      <p:sp>
        <p:nvSpPr>
          <p:cNvPr id="3" name="TextBox 2">
            <a:extLst>
              <a:ext uri="{FF2B5EF4-FFF2-40B4-BE49-F238E27FC236}">
                <a16:creationId xmlns:a16="http://schemas.microsoft.com/office/drawing/2014/main" id="{48536587-A6FD-4E71-8895-F33DCAA886F2}"/>
              </a:ext>
            </a:extLst>
          </p:cNvPr>
          <p:cNvSpPr txBox="1"/>
          <p:nvPr/>
        </p:nvSpPr>
        <p:spPr>
          <a:xfrm>
            <a:off x="619433" y="1725562"/>
            <a:ext cx="68481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http://mentalfloss.com/article/31882/12-technological-advancements-world-war-i</a:t>
            </a:r>
            <a:r>
              <a:rPr lang="en-US"/>
              <a:t>to add text</a:t>
            </a:r>
          </a:p>
        </p:txBody>
      </p:sp>
    </p:spTree>
    <p:extLst>
      <p:ext uri="{BB962C8B-B14F-4D97-AF65-F5344CB8AC3E}">
        <p14:creationId xmlns:p14="http://schemas.microsoft.com/office/powerpoint/2010/main" val="2543021897"/>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3C3822"/>
      </a:dk2>
      <a:lt2>
        <a:srgbClr val="E8E8E2"/>
      </a:lt2>
      <a:accent1>
        <a:srgbClr val="297FE7"/>
      </a:accent1>
      <a:accent2>
        <a:srgbClr val="5358E0"/>
      </a:accent2>
      <a:accent3>
        <a:srgbClr val="8242EA"/>
      </a:accent3>
      <a:accent4>
        <a:srgbClr val="D57217"/>
      </a:accent4>
      <a:accent5>
        <a:srgbClr val="B6A620"/>
      </a:accent5>
      <a:accent6>
        <a:srgbClr val="82B414"/>
      </a:accent6>
      <a:hlink>
        <a:srgbClr val="8B872E"/>
      </a:hlink>
      <a:folHlink>
        <a:srgbClr val="82828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DividendVTI</vt:lpstr>
      <vt:lpstr>History of the modern age</vt:lpstr>
      <vt:lpstr>Inventions of The civil WAR</vt:lpstr>
      <vt:lpstr>Inventions of WWI</vt:lpstr>
      <vt:lpstr>WWII</vt:lpstr>
      <vt:lpstr>Inventions of the Cold war </vt:lpstr>
      <vt:lpstr>Inventions during the Baby Boomer</vt:lpstr>
      <vt:lpstr> Biblography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2013-07-15T20:26:40Z</dcterms:created>
  <dcterms:modified xsi:type="dcterms:W3CDTF">2019-09-13T00:40:03Z</dcterms:modified>
</cp:coreProperties>
</file>